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5"/>
  </p:notesMasterIdLst>
  <p:handoutMasterIdLst>
    <p:handoutMasterId r:id="rId16"/>
  </p:handoutMasterIdLst>
  <p:sldIdLst>
    <p:sldId id="263" r:id="rId4"/>
    <p:sldId id="279" r:id="rId5"/>
    <p:sldId id="290" r:id="rId6"/>
    <p:sldId id="289" r:id="rId7"/>
    <p:sldId id="291" r:id="rId8"/>
    <p:sldId id="293" r:id="rId9"/>
    <p:sldId id="292" r:id="rId10"/>
    <p:sldId id="294" r:id="rId11"/>
    <p:sldId id="295" r:id="rId12"/>
    <p:sldId id="29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18631-D536-4DDC-99DE-3345B9949987}" v="6" dt="2022-03-11T20:29:44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07" autoAdjust="0"/>
  </p:normalViewPr>
  <p:slideViewPr>
    <p:cSldViewPr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C99AC-9F93-4D98-A6BA-1084A1AD05D2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B6F64-0E6E-425D-9CE4-636B11AB3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8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ziende.unibo.i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2952328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«AD PERSONAM»</a:t>
            </a:r>
          </a:p>
          <a:p>
            <a:pPr algn="ctr">
              <a:spcBef>
                <a:spcPts val="0"/>
              </a:spcBef>
            </a:pPr>
            <a:r>
              <a:rPr lang="it-IT" sz="1800" b="0"/>
              <a:t>(</a:t>
            </a:r>
            <a:r>
              <a:rPr lang="it-IT" sz="1800"/>
              <a:t>per studenti iscritti a Scienze della Formazione primaria</a:t>
            </a:r>
            <a:r>
              <a:rPr lang="it-IT" sz="1800" b="0"/>
              <a:t>)</a:t>
            </a:r>
            <a:endParaRPr lang="it-IT" sz="1800" b="0" dirty="0"/>
          </a:p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C5CFA7-1021-49BF-8C6E-ACBB76C818B0}"/>
              </a:ext>
            </a:extLst>
          </p:cNvPr>
          <p:cNvSpPr txBox="1"/>
          <p:nvPr/>
        </p:nvSpPr>
        <p:spPr>
          <a:xfrm>
            <a:off x="5375920" y="5085184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>
                <a:solidFill>
                  <a:prstClr val="white"/>
                </a:solidFill>
                <a:latin typeface="Century Gothic" panose="020B0502020202020204" pitchFamily="34" charset="0"/>
              </a:rPr>
              <a:t>ARIN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AREA INNOVAZIONE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58217D3-1AF5-4147-87BE-5D0BD4508E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Processo attivazione tirocinio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ECFC5-C6B9-4E6D-985A-E514C461D4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7368" y="980728"/>
            <a:ext cx="11328711" cy="554461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sz="1400" dirty="0"/>
              <a:t>Dopo l’inserimento dell’offerta «ad </a:t>
            </a:r>
            <a:r>
              <a:rPr lang="it-IT" sz="1400" dirty="0" err="1"/>
              <a:t>personam</a:t>
            </a:r>
            <a:r>
              <a:rPr lang="it-IT" sz="1400" dirty="0"/>
              <a:t>»:</a:t>
            </a:r>
          </a:p>
          <a:p>
            <a:pPr>
              <a:lnSpc>
                <a:spcPct val="200000"/>
              </a:lnSpc>
            </a:pPr>
            <a:r>
              <a:rPr lang="it-IT" sz="1400" dirty="0"/>
              <a:t>-    l’</a:t>
            </a:r>
            <a:r>
              <a:rPr lang="it-IT" sz="1400" b="1" dirty="0"/>
              <a:t>Ufficio</a:t>
            </a:r>
            <a:r>
              <a:rPr lang="it-IT" sz="1400" dirty="0"/>
              <a:t> </a:t>
            </a:r>
            <a:r>
              <a:rPr lang="it-IT" sz="1400" b="1" dirty="0"/>
              <a:t>tirocini</a:t>
            </a:r>
            <a:r>
              <a:rPr lang="it-IT" sz="1400" dirty="0"/>
              <a:t> valida l’offerta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presenta richiesta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l’</a:t>
            </a:r>
            <a:r>
              <a:rPr lang="it-IT" sz="1400" b="1" dirty="0"/>
              <a:t>Ufficio tirocini</a:t>
            </a:r>
            <a:r>
              <a:rPr lang="it-IT" sz="1400" dirty="0"/>
              <a:t> controlla i dati inseriti e la dichiara «verificata», assegnando il tutor accademico.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il </a:t>
            </a:r>
            <a:r>
              <a:rPr lang="it-IT" sz="1400" b="1" dirty="0"/>
              <a:t>Tutor accademico</a:t>
            </a:r>
            <a:r>
              <a:rPr lang="it-IT" sz="1400" dirty="0"/>
              <a:t> «valida» il programma di tirocinio 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la </a:t>
            </a:r>
            <a:r>
              <a:rPr lang="it-IT" sz="1400" b="1" dirty="0"/>
              <a:t>Commissione Tirocini</a:t>
            </a:r>
            <a:r>
              <a:rPr lang="it-IT" sz="1400" dirty="0"/>
              <a:t> «approva» il programma di tirocinio 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e il </a:t>
            </a:r>
            <a:r>
              <a:rPr lang="it-IT" sz="1400" b="1" dirty="0"/>
              <a:t>Referente per il Soggetto ospitante </a:t>
            </a:r>
            <a:r>
              <a:rPr lang="it-IT" sz="1400" dirty="0"/>
              <a:t>firmano elettronicamente il programma di tirocinio con un clic.</a:t>
            </a:r>
          </a:p>
          <a:p>
            <a:pPr>
              <a:lnSpc>
                <a:spcPct val="200000"/>
              </a:lnSpc>
            </a:pPr>
            <a:endParaRPr lang="it-IT" sz="500" dirty="0"/>
          </a:p>
          <a:p>
            <a:r>
              <a:rPr lang="it-IT" sz="1400" b="1" dirty="0"/>
              <a:t>Solo dopo le firme sul programma di tirocinio lo studente può scaricare il registro presenze e iniziare il tirocinio.</a:t>
            </a:r>
            <a:endParaRPr lang="it-IT" sz="1400" dirty="0"/>
          </a:p>
          <a:p>
            <a:endParaRPr lang="it-IT" sz="500" b="1" dirty="0">
              <a:solidFill>
                <a:schemeClr val="tx1"/>
              </a:solidFill>
            </a:endParaRPr>
          </a:p>
          <a:p>
            <a:pPr algn="just"/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caricare il registro presenze firmato e timbrato alla pag.2 dal Tutor del Soggetto ospitante comprese le pagine col dettaglio di giornate, ore e attività svolte, caricare la relazione e tutti gli altri strumenti indicati dai Tutor e compilare il questionario sull'esperienza di tirocinio</a:t>
            </a:r>
            <a:r>
              <a:rPr lang="it-IT" sz="1400" dirty="0">
                <a:solidFill>
                  <a:schemeClr val="tx1"/>
                </a:solidFill>
              </a:rPr>
              <a:t>.</a:t>
            </a:r>
            <a:r>
              <a:rPr lang="it-IT" sz="1400" b="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endParaRPr lang="it-IT" sz="1400" b="0" dirty="0">
              <a:solidFill>
                <a:schemeClr val="tx1"/>
              </a:solidFill>
            </a:endParaRPr>
          </a:p>
          <a:p>
            <a:endParaRPr lang="it-IT" sz="14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può compilare il questionario sull’esperienza di tirocinio.</a:t>
            </a:r>
          </a:p>
          <a:p>
            <a:pPr algn="ctr"/>
            <a:r>
              <a:rPr lang="it-IT" sz="2000" b="0" dirty="0">
                <a:solidFill>
                  <a:schemeClr val="tx1"/>
                </a:solidFill>
              </a:rPr>
              <a:t>Grazie per la collaborazione!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9717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983433" y="2204864"/>
            <a:ext cx="10441160" cy="4320480"/>
          </a:xfrm>
        </p:spPr>
        <p:txBody>
          <a:bodyPr/>
          <a:lstStyle/>
          <a:p>
            <a:r>
              <a:rPr lang="it-IT" sz="1800" dirty="0"/>
              <a:t>Ufficio Tirocini area umanistica</a:t>
            </a:r>
          </a:p>
          <a:p>
            <a:r>
              <a:rPr lang="it-IT" sz="1800" b="1" dirty="0"/>
              <a:t>Contatti</a:t>
            </a:r>
          </a:p>
          <a:p>
            <a:pPr algn="l"/>
            <a:r>
              <a:rPr lang="it-IT" b="1" dirty="0"/>
              <a:t>Ufficio Tirocini Area Umanistica</a:t>
            </a:r>
          </a:p>
          <a:p>
            <a:pPr algn="l"/>
            <a:r>
              <a:rPr lang="it-IT" dirty="0"/>
              <a:t>email: </a:t>
            </a:r>
            <a:r>
              <a:rPr lang="it-IT" dirty="0">
                <a:solidFill>
                  <a:srgbClr val="1D6684"/>
                </a:solidFill>
                <a:hlinkClick r:id="rId2"/>
              </a:rPr>
              <a:t>arin.tirociniformazione@unibo.it</a:t>
            </a:r>
            <a:r>
              <a:rPr lang="it-IT" dirty="0"/>
              <a:t>; </a:t>
            </a:r>
            <a:r>
              <a:rPr lang="it-IT" dirty="0" err="1"/>
              <a:t>tel</a:t>
            </a:r>
            <a:r>
              <a:rPr lang="it-IT" cap="all" dirty="0"/>
              <a:t>:</a:t>
            </a:r>
            <a:r>
              <a:rPr lang="it-IT" dirty="0"/>
              <a:t> 051 2084000, indirizzo</a:t>
            </a:r>
            <a:r>
              <a:rPr lang="it-IT" cap="all" dirty="0"/>
              <a:t>:</a:t>
            </a:r>
            <a:r>
              <a:rPr lang="it-IT" dirty="0"/>
              <a:t> Via Filippo Re, 10 - 40126 Bologna</a:t>
            </a:r>
          </a:p>
          <a:p>
            <a:pPr algn="l"/>
            <a:endParaRPr lang="it-IT" sz="1000" b="1" dirty="0"/>
          </a:p>
          <a:p>
            <a:pPr algn="l"/>
            <a:endParaRPr lang="it-IT" dirty="0"/>
          </a:p>
          <a:p>
            <a:pPr algn="l"/>
            <a:r>
              <a:rPr lang="it-IT" b="1" dirty="0"/>
              <a:t>Servizio Convenzioni </a:t>
            </a:r>
          </a:p>
          <a:p>
            <a:pPr algn="l"/>
            <a:r>
              <a:rPr lang="it-IT" dirty="0"/>
              <a:t>email: </a:t>
            </a:r>
            <a:r>
              <a:rPr lang="it-IT" dirty="0">
                <a:hlinkClick r:id="rId3"/>
              </a:rPr>
              <a:t>arin.convenzionitirociniumanistica@unibo.it</a:t>
            </a:r>
            <a:r>
              <a:rPr lang="it-IT" dirty="0"/>
              <a:t>, </a:t>
            </a:r>
            <a:r>
              <a:rPr lang="it-IT" dirty="0" err="1"/>
              <a:t>tel</a:t>
            </a:r>
            <a:r>
              <a:rPr lang="it-IT" dirty="0"/>
              <a:t>: 051 2084003, via Filippo Re, 10 - 40126 Bologna</a:t>
            </a:r>
          </a:p>
          <a:p>
            <a:pPr algn="l"/>
            <a:r>
              <a:rPr lang="it-IT" dirty="0"/>
              <a:t>L'Ufficio Tirocini è temporaneamente CHIUSO AL PUBBLICO e garantisce il funzionamento unicamente da remoto (e-mail e telefono). Lo sportello telefonico è attivo il lunedì, il martedì, il giovedì, il venerdì dalle 9,00 alle 12,00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B66AEB8-23AC-43CC-B1FF-906DAC9199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30"/>
          <a:stretch/>
        </p:blipFill>
        <p:spPr>
          <a:xfrm>
            <a:off x="2135560" y="980728"/>
            <a:ext cx="8760296" cy="5614292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1CD9D08-2BD5-4974-B3F3-8FFF890EDC6F}"/>
              </a:ext>
            </a:extLst>
          </p:cNvPr>
          <p:cNvCxnSpPr>
            <a:cxnSpLocks/>
          </p:cNvCxnSpPr>
          <p:nvPr/>
        </p:nvCxnSpPr>
        <p:spPr>
          <a:xfrm>
            <a:off x="1847528" y="2708920"/>
            <a:ext cx="576064" cy="28803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28D0A3-72B9-4A45-BBD1-7B71F61E53CA}"/>
              </a:ext>
            </a:extLst>
          </p:cNvPr>
          <p:cNvSpPr txBox="1"/>
          <p:nvPr/>
        </p:nvSpPr>
        <p:spPr>
          <a:xfrm>
            <a:off x="191344" y="2420888"/>
            <a:ext cx="1584176" cy="76944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Collegati al sito </a:t>
            </a:r>
            <a:r>
              <a:rPr lang="it-IT" sz="1100" dirty="0">
                <a:hlinkClick r:id="rId3"/>
              </a:rPr>
              <a:t>https://aziende.unibo.it</a:t>
            </a:r>
            <a:r>
              <a:rPr lang="it-IT" sz="1100" dirty="0"/>
              <a:t> e accedi con le tue credenziali</a:t>
            </a:r>
          </a:p>
        </p:txBody>
      </p: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75551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947637" y="4206570"/>
            <a:ext cx="1080120" cy="216024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6AB3D6E-5739-47EC-84E5-E5A0263C119C}"/>
              </a:ext>
            </a:extLst>
          </p:cNvPr>
          <p:cNvSpPr txBox="1"/>
          <p:nvPr/>
        </p:nvSpPr>
        <p:spPr>
          <a:xfrm>
            <a:off x="263352" y="3883695"/>
            <a:ext cx="1584176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«nuova offerta di tirocinio»</a:t>
            </a:r>
          </a:p>
        </p:txBody>
      </p: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6F6B51D-33B4-4C5A-90BB-A2DD3E86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1" y="1484784"/>
            <a:ext cx="11747892" cy="269413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1944441" y="1292920"/>
            <a:ext cx="1251746" cy="941213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H="1" flipV="1">
            <a:off x="1753321" y="3573016"/>
            <a:ext cx="382240" cy="605903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5BAD60-4076-4E3A-8718-143FF53CCF60}"/>
              </a:ext>
            </a:extLst>
          </p:cNvPr>
          <p:cNvSpPr txBox="1"/>
          <p:nvPr/>
        </p:nvSpPr>
        <p:spPr>
          <a:xfrm>
            <a:off x="3143672" y="912391"/>
            <a:ext cx="843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La convenzione stipulata con una struttura è valida per ospitare tirocinanti iscritti a tutti i corsi di studio dell’Ateneo di Bologna delle aree non mediche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81C8B24-C225-42BC-BD00-B0389B1B8848}"/>
              </a:ext>
            </a:extLst>
          </p:cNvPr>
          <p:cNvSpPr txBox="1"/>
          <p:nvPr/>
        </p:nvSpPr>
        <p:spPr>
          <a:xfrm>
            <a:off x="1753321" y="4306095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«si»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77C0BEF-6F91-434D-A77D-2E7D49FDD463}"/>
              </a:ext>
            </a:extLst>
          </p:cNvPr>
          <p:cNvSpPr txBox="1"/>
          <p:nvPr/>
        </p:nvSpPr>
        <p:spPr>
          <a:xfrm>
            <a:off x="3316772" y="1763527"/>
            <a:ext cx="205914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tirocinio curriculare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E01B6E3-6CD1-44A4-8ECA-07E948EF2B86}"/>
              </a:ext>
            </a:extLst>
          </p:cNvPr>
          <p:cNvCxnSpPr>
            <a:cxnSpLocks/>
          </p:cNvCxnSpPr>
          <p:nvPr/>
        </p:nvCxnSpPr>
        <p:spPr>
          <a:xfrm flipH="1">
            <a:off x="3143672" y="2142744"/>
            <a:ext cx="676210" cy="332127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0DFE0C9-94A9-48BA-8F5F-E80B43C7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59210"/>
            <a:ext cx="8928992" cy="35395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16CA06A-5219-4935-B89F-01859A84238C}"/>
              </a:ext>
            </a:extLst>
          </p:cNvPr>
          <p:cNvSpPr txBox="1"/>
          <p:nvPr/>
        </p:nvSpPr>
        <p:spPr>
          <a:xfrm>
            <a:off x="6037310" y="3068960"/>
            <a:ext cx="2146922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Inserisci il codice fiscale dello studente e poi clicca su «aggiungi»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AAA670F-7954-4740-AAFB-88FE755AE134}"/>
              </a:ext>
            </a:extLst>
          </p:cNvPr>
          <p:cNvSpPr txBox="1"/>
          <p:nvPr/>
        </p:nvSpPr>
        <p:spPr>
          <a:xfrm>
            <a:off x="5239288" y="4581128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A2CFA586-B40F-4CF4-8FDB-AAE368616F37}"/>
              </a:ext>
            </a:extLst>
          </p:cNvPr>
          <p:cNvCxnSpPr/>
          <p:nvPr/>
        </p:nvCxnSpPr>
        <p:spPr>
          <a:xfrm flipH="1">
            <a:off x="4943872" y="3212976"/>
            <a:ext cx="1093438" cy="2160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70FD55DB-FCEA-4F4F-B96F-7AFC7CFD202A}"/>
              </a:ext>
            </a:extLst>
          </p:cNvPr>
          <p:cNvCxnSpPr>
            <a:cxnSpLocks/>
          </p:cNvCxnSpPr>
          <p:nvPr/>
        </p:nvCxnSpPr>
        <p:spPr>
          <a:xfrm flipH="1">
            <a:off x="4534495" y="4711933"/>
            <a:ext cx="704793" cy="1063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695400" y="-30939"/>
            <a:ext cx="8700058" cy="4323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200" dirty="0">
                <a:solidFill>
                  <a:schemeClr val="tx1"/>
                </a:solidFill>
              </a:rPr>
              <a:t>Attenzione: le offerte ad </a:t>
            </a:r>
            <a:r>
              <a:rPr lang="it-IT" sz="1200" dirty="0" err="1">
                <a:solidFill>
                  <a:schemeClr val="tx1"/>
                </a:solidFill>
              </a:rPr>
              <a:t>personam</a:t>
            </a:r>
            <a:r>
              <a:rPr lang="it-IT" sz="1200" dirty="0">
                <a:solidFill>
                  <a:schemeClr val="tx1"/>
                </a:solidFill>
              </a:rPr>
              <a:t> devono essere autorizzate preventivamente dalla commissione tirocini</a:t>
            </a:r>
            <a:r>
              <a:rPr lang="it-IT" b="0" dirty="0"/>
              <a:t>. </a:t>
            </a:r>
            <a:r>
              <a:rPr lang="it-IT" sz="1200" dirty="0">
                <a:solidFill>
                  <a:schemeClr val="tx1"/>
                </a:solidFill>
              </a:rPr>
              <a:t>Inserire i dati richiesti riportando quanto contenuto nel file “Schema tirocini per le scuole” disponibile alla pagina “Istituzioni Scolastiche”. I campi contrassegnati dall’asterisco sono obbligatori</a:t>
            </a:r>
            <a:r>
              <a:rPr lang="it-IT" dirty="0">
                <a:solidFill>
                  <a:schemeClr val="tx1"/>
                </a:solidFill>
              </a:rPr>
              <a:t>. </a:t>
            </a: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20D1DD5-1ADA-484E-B2C3-3EEF715F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72" y="1056626"/>
            <a:ext cx="5358159" cy="6050949"/>
          </a:xfrm>
          <a:prstGeom prst="rect">
            <a:avLst/>
          </a:prstGeom>
        </p:spPr>
      </p:pic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271BF740-67D1-46A2-9507-43C9587445FA}"/>
              </a:ext>
            </a:extLst>
          </p:cNvPr>
          <p:cNvSpPr txBox="1">
            <a:spLocks/>
          </p:cNvSpPr>
          <p:nvPr/>
        </p:nvSpPr>
        <p:spPr>
          <a:xfrm>
            <a:off x="6188056" y="1038424"/>
            <a:ext cx="5831199" cy="183987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programma di tirocinio</a:t>
            </a:r>
            <a:r>
              <a:rPr lang="it-IT" sz="1200" b="0" dirty="0">
                <a:solidFill>
                  <a:schemeClr val="tx1"/>
                </a:solidFill>
              </a:rPr>
              <a:t> può essere selezionato tra i soggetti già ricompresi nell’elenco dei Referenti. 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L’elenco dei Referenti può essere aggiornato cliccando su «aggiungi/modifica referente».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tirocinio</a:t>
            </a:r>
            <a:r>
              <a:rPr lang="it-IT" sz="1200" b="0" dirty="0">
                <a:solidFill>
                  <a:schemeClr val="tx1"/>
                </a:solidFill>
              </a:rPr>
              <a:t> è individuato in autonomia dal Soggetto ospitante e può anche non coincidere con il </a:t>
            </a:r>
            <a:r>
              <a:rPr lang="it-IT" sz="1200" dirty="0">
                <a:solidFill>
                  <a:schemeClr val="tx1"/>
                </a:solidFill>
              </a:rPr>
              <a:t>Tutor </a:t>
            </a:r>
            <a:r>
              <a:rPr lang="it-IT" sz="1200" b="0" dirty="0">
                <a:solidFill>
                  <a:schemeClr val="tx1"/>
                </a:solidFill>
              </a:rPr>
              <a:t>che, invece, ha il compito di seguire lo studente per tutta la durata del e, a fine tirocinio, di attestare le ore svolte e compilare il questionario sul tirocinio.</a:t>
            </a: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>
            <a:off x="4439816" y="2492896"/>
            <a:ext cx="1566327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testo 1">
            <a:extLst>
              <a:ext uri="{FF2B5EF4-FFF2-40B4-BE49-F238E27FC236}">
                <a16:creationId xmlns:a16="http://schemas.microsoft.com/office/drawing/2014/main" id="{36B095C7-0A1E-4EFC-B524-6181A15C56CD}"/>
              </a:ext>
            </a:extLst>
          </p:cNvPr>
          <p:cNvSpPr txBox="1">
            <a:spLocks/>
          </p:cNvSpPr>
          <p:nvPr/>
        </p:nvSpPr>
        <p:spPr>
          <a:xfrm>
            <a:off x="6185859" y="4581129"/>
            <a:ext cx="5833396" cy="93610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date di inizio e fine tirocinio potrebbero subire modifiche durante l’iter di valutazione e approvazione della Commissione Tirocini, fanno fede quelle riportate sul registro presenze che lo studente deve scaricare prima dell’inizio del tirocinio.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143672" y="4916424"/>
            <a:ext cx="2862471" cy="52880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206A28-FCC0-4FBB-B0C2-DCF46205EF1E}"/>
              </a:ext>
            </a:extLst>
          </p:cNvPr>
          <p:cNvSpPr txBox="1"/>
          <p:nvPr/>
        </p:nvSpPr>
        <p:spPr>
          <a:xfrm>
            <a:off x="1631504" y="6063760"/>
            <a:ext cx="38164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______________________________________________________________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B97DF97-0FAE-4F6B-848D-493975CC9F62}"/>
              </a:ext>
            </a:extLst>
          </p:cNvPr>
          <p:cNvSpPr/>
          <p:nvPr/>
        </p:nvSpPr>
        <p:spPr>
          <a:xfrm>
            <a:off x="6220607" y="2878300"/>
            <a:ext cx="5831199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Digitare il Settore </a:t>
            </a:r>
            <a:r>
              <a:rPr lang="it-IT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Ateco</a:t>
            </a:r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85.10.00 per la scuola dell’infanzia 85.20.00 per la scuola primaria 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DC2B901E-A3AA-4927-B19D-CE98CAD57BBF}"/>
              </a:ext>
            </a:extLst>
          </p:cNvPr>
          <p:cNvCxnSpPr>
            <a:cxnSpLocks/>
          </p:cNvCxnSpPr>
          <p:nvPr/>
        </p:nvCxnSpPr>
        <p:spPr>
          <a:xfrm flipH="1">
            <a:off x="2855640" y="3254073"/>
            <a:ext cx="2808312" cy="526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933E7EC-7BEC-4B05-8B49-377A4BE00A96}"/>
              </a:ext>
            </a:extLst>
          </p:cNvPr>
          <p:cNvSpPr/>
          <p:nvPr/>
        </p:nvSpPr>
        <p:spPr>
          <a:xfrm>
            <a:off x="6255210" y="3511624"/>
            <a:ext cx="5706375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indicare con precisione il nome del plesso scolastico ospitante e il suo indirizzo. 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30336F1E-93AB-4D98-9EE4-6F8DA4F710CC}"/>
              </a:ext>
            </a:extLst>
          </p:cNvPr>
          <p:cNvCxnSpPr>
            <a:cxnSpLocks/>
          </p:cNvCxnSpPr>
          <p:nvPr/>
        </p:nvCxnSpPr>
        <p:spPr>
          <a:xfrm flipH="1">
            <a:off x="3287688" y="3687180"/>
            <a:ext cx="2535474" cy="8317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6DB96D54-7292-431C-A5DB-56B43C3A411E}"/>
              </a:ext>
            </a:extLst>
          </p:cNvPr>
          <p:cNvSpPr/>
          <p:nvPr/>
        </p:nvSpPr>
        <p:spPr>
          <a:xfrm>
            <a:off x="6255210" y="4082100"/>
            <a:ext cx="4051109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date di svolgimento previste per questo T (schema) </a:t>
            </a:r>
            <a:endParaRPr lang="it-IT" sz="12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84E40F3-59C7-4562-A2E2-0037974A44FF}"/>
              </a:ext>
            </a:extLst>
          </p:cNvPr>
          <p:cNvSpPr/>
          <p:nvPr/>
        </p:nvSpPr>
        <p:spPr>
          <a:xfrm>
            <a:off x="6006143" y="5630068"/>
            <a:ext cx="609600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indicare l’orario giornaliero più ampio possibile: 7.30-19 inclusivo anche degli eventuali organi collegiali 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658AD3CF-649E-4BB2-B708-C3FE86870090}"/>
              </a:ext>
            </a:extLst>
          </p:cNvPr>
          <p:cNvCxnSpPr>
            <a:cxnSpLocks/>
          </p:cNvCxnSpPr>
          <p:nvPr/>
        </p:nvCxnSpPr>
        <p:spPr>
          <a:xfrm flipH="1">
            <a:off x="3143671" y="4909764"/>
            <a:ext cx="2862471" cy="52880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A5473B66-A85B-4726-8E5D-9C9A230096FD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3143673" y="5860901"/>
            <a:ext cx="2862470" cy="381122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3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160437" y="965890"/>
            <a:ext cx="5879975" cy="1229140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lo svolgimento del tirocinio curriculare 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non è prevista un’indennità di partecipazione, tuttavia il Soggetto ospitante può decidere di corrispondere anche un rimborso spese, una borsa di studio, etc.; in tutti i casi, è necessario compilare i campi riservati dopo.</a:t>
            </a: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rgbClr val="333333"/>
                </a:solidFill>
              </a:rPr>
              <a:t>Gli uffici tirocini non sono competenti per informazioni </a:t>
            </a:r>
            <a:r>
              <a:rPr lang="it-IT" sz="1200" b="0" i="0" dirty="0">
                <a:solidFill>
                  <a:srgbClr val="333333"/>
                </a:solidFill>
                <a:effectLst/>
              </a:rPr>
              <a:t>sul trattamento fiscale dell’indennità corrisposta, siete pregati di rivolgervi all’Agenzia delle Entrate.</a:t>
            </a:r>
            <a:endParaRPr lang="it-IT" sz="12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B24ECC0B-4DCD-4FFA-8064-CD9DAF0F8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01" y="692696"/>
            <a:ext cx="5898713" cy="5832648"/>
          </a:xfrm>
          <a:prstGeom prst="rect">
            <a:avLst/>
          </a:prstGeom>
        </p:spPr>
      </p:pic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 flipV="1">
            <a:off x="4698426" y="1340768"/>
            <a:ext cx="1181550" cy="239692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 flipV="1">
            <a:off x="4413385" y="3284984"/>
            <a:ext cx="1460009" cy="432048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691844" y="3996285"/>
            <a:ext cx="1181550" cy="864096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gnaposto testo 1">
            <a:extLst>
              <a:ext uri="{FF2B5EF4-FFF2-40B4-BE49-F238E27FC236}">
                <a16:creationId xmlns:a16="http://schemas.microsoft.com/office/drawing/2014/main" id="{17B150CD-08B8-40D5-8329-3B1E684CE485}"/>
              </a:ext>
            </a:extLst>
          </p:cNvPr>
          <p:cNvSpPr txBox="1">
            <a:spLocks/>
          </p:cNvSpPr>
          <p:nvPr/>
        </p:nvSpPr>
        <p:spPr>
          <a:xfrm>
            <a:off x="6090057" y="5551671"/>
            <a:ext cx="5872927" cy="46961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È consigliabile prevedere un periodo di pubblicazione di almeno 30 giorni e massimo di 6 mesi.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5B2E1FE9-80CF-4625-AFC5-BC066A95D6C4}"/>
              </a:ext>
            </a:extLst>
          </p:cNvPr>
          <p:cNvCxnSpPr>
            <a:cxnSpLocks/>
          </p:cNvCxnSpPr>
          <p:nvPr/>
        </p:nvCxnSpPr>
        <p:spPr>
          <a:xfrm flipH="1">
            <a:off x="4698426" y="1700808"/>
            <a:ext cx="1181550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69BBDEB4-4DB2-4899-A94E-4FF5096C2FB5}"/>
              </a:ext>
            </a:extLst>
          </p:cNvPr>
          <p:cNvSpPr/>
          <p:nvPr/>
        </p:nvSpPr>
        <p:spPr>
          <a:xfrm>
            <a:off x="6312024" y="2483604"/>
            <a:ext cx="2645276" cy="27699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Come riportati nel file “Schema” </a:t>
            </a:r>
            <a:endParaRPr lang="it-IT" sz="1200" dirty="0">
              <a:latin typeface="Century Gothic" panose="020B050202020202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867B8FF-8B4A-468D-BAFC-D54294444FB5}"/>
              </a:ext>
            </a:extLst>
          </p:cNvPr>
          <p:cNvSpPr/>
          <p:nvPr/>
        </p:nvSpPr>
        <p:spPr>
          <a:xfrm>
            <a:off x="6096000" y="3501008"/>
            <a:ext cx="6096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it-IT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tirocinio osservativo/attivo” per II e III anno, “tirocinio progettuale/attivo” per IV e V anno (Schema</a:t>
            </a:r>
            <a:r>
              <a:rPr lang="it-IT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) Inserire Nominativo e telefono della persona che segue la pubblicazione delle offerte.</a:t>
            </a:r>
            <a:endParaRPr lang="it-IT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706805" y="1916831"/>
            <a:ext cx="4933912" cy="100811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scrivere nome e cognome del referente del tirocinio/tutor e il relativo indirizzo e-mail che gli studenti utilizzeranno per prendere il primo contatto con la scuola (può essere un unico tutor per tutto l’istituto)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4820652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D09FBA6-69AA-4042-9210-154BE90CBB9E}"/>
              </a:ext>
            </a:extLst>
          </p:cNvPr>
          <p:cNvSpPr txBox="1"/>
          <p:nvPr/>
        </p:nvSpPr>
        <p:spPr>
          <a:xfrm>
            <a:off x="7176120" y="5679254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2F56A47-D9A8-4F3A-8D26-4D97B331F71E}"/>
              </a:ext>
            </a:extLst>
          </p:cNvPr>
          <p:cNvCxnSpPr>
            <a:cxnSpLocks/>
          </p:cNvCxnSpPr>
          <p:nvPr/>
        </p:nvCxnSpPr>
        <p:spPr>
          <a:xfrm flipH="1" flipV="1">
            <a:off x="6511768" y="5807836"/>
            <a:ext cx="520336" cy="222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 </a:t>
            </a:r>
            <a:r>
              <a:rPr lang="it-IT" sz="1200" dirty="0">
                <a:solidFill>
                  <a:schemeClr val="tx1"/>
                </a:solidFill>
              </a:rPr>
              <a:t>Controlla la correttezza di tutti i dati e clicca in fondo alla pagina su «Avanti», visualizzerai «L’offerta è stata inserita correttamente». L’offerta sarà visibile all’ufficio tirocini che potrà approvarla e quindi renderla visibile al/i destinatario/i. Quando lo studente accetta l’offerta la pratica passa subito all’approvazione dell’ufficio tirocini </a:t>
            </a:r>
          </a:p>
          <a:p>
            <a:pPr>
              <a:lnSpc>
                <a:spcPts val="2600"/>
              </a:lnSpc>
            </a:pP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FB93954C-6712-4456-8275-27401AA20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5" y="1124743"/>
            <a:ext cx="8711217" cy="509887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>
            <a:off x="1487488" y="2708920"/>
            <a:ext cx="9145016" cy="3024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</TotalTime>
  <Words>835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180</cp:revision>
  <dcterms:created xsi:type="dcterms:W3CDTF">2017-11-13T10:11:35Z</dcterms:created>
  <dcterms:modified xsi:type="dcterms:W3CDTF">2023-02-03T09:45:51Z</dcterms:modified>
</cp:coreProperties>
</file>